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75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8" r:id="rId14"/>
    <p:sldId id="279" r:id="rId15"/>
    <p:sldId id="280" r:id="rId16"/>
    <p:sldId id="270" r:id="rId17"/>
    <p:sldId id="271" r:id="rId18"/>
    <p:sldId id="272" r:id="rId19"/>
    <p:sldId id="273" r:id="rId20"/>
    <p:sldId id="276" r:id="rId21"/>
    <p:sldId id="274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2CDDBE7-1F59-4F16-8841-C06EDF9EC8E2}" type="datetimeFigureOut">
              <a:rPr lang="ru-RU" smtClean="0"/>
              <a:pPr/>
              <a:t>24.05.2013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35471F5-6393-4907-8399-1DCCC02683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Презентация вирусной программы</a:t>
            </a:r>
            <a:br>
              <a:rPr lang="ru-RU" b="1" dirty="0" smtClean="0"/>
            </a:br>
            <a:r>
              <a:rPr lang="ru-RU" sz="4900" b="1" dirty="0" smtClean="0"/>
              <a:t>Червь Морриса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573016"/>
            <a:ext cx="8458200" cy="91440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dirty="0" smtClean="0"/>
              <a:t>Выполнила:      Иванова М.Г.</a:t>
            </a:r>
          </a:p>
          <a:p>
            <a:pPr algn="r"/>
            <a:r>
              <a:rPr lang="ru-RU" dirty="0" smtClean="0"/>
              <a:t>	             Группа МИ-96</a:t>
            </a:r>
          </a:p>
          <a:p>
            <a:pPr algn="r"/>
            <a:r>
              <a:rPr lang="ru-RU" dirty="0" smtClean="0"/>
              <a:t>Преподаватель:        </a:t>
            </a:r>
            <a:r>
              <a:rPr lang="ru-RU" dirty="0" err="1" smtClean="0"/>
              <a:t>Красов</a:t>
            </a:r>
            <a:r>
              <a:rPr lang="ru-RU" dirty="0" smtClean="0"/>
              <a:t> А.В.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57200"/>
            <a:ext cx="8686800" cy="838200"/>
          </a:xfrm>
        </p:spPr>
        <p:txBody>
          <a:bodyPr>
            <a:normAutofit/>
          </a:bodyPr>
          <a:lstStyle/>
          <a:p>
            <a:r>
              <a:rPr lang="ru-RU" sz="3100" dirty="0" smtClean="0"/>
              <a:t>Имена</a:t>
            </a: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3"/>
            <a:ext cx="8686800" cy="1512168"/>
          </a:xfrm>
        </p:spPr>
        <p:txBody>
          <a:bodyPr/>
          <a:lstStyle/>
          <a:p>
            <a:pPr indent="17463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Ядро вируса состоит из двух бинарных модулей: один для машин VAX-архитектуры, другой для Sun-архитектуры.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57200" y="1988840"/>
            <a:ext cx="8686800" cy="838200"/>
          </a:xfrm>
          <a:prstGeom prst="rect">
            <a:avLst/>
          </a:prstGeom>
        </p:spPr>
        <p:txBody>
          <a:bodyPr vert="horz" anchor="ctr">
            <a:normAutofit fontScale="85000" lnSpcReduction="10000"/>
          </a:bodyPr>
          <a:lstStyle/>
          <a:p>
            <a:pPr lvl="0">
              <a:spcBef>
                <a:spcPct val="0"/>
              </a:spcBef>
            </a:pPr>
            <a:r>
              <a:rPr kumimoji="0" lang="ru-RU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Обработка</a:t>
            </a:r>
            <a:r>
              <a:rPr kumimoji="0" lang="ru-RU" sz="3600" b="0" i="0" u="none" strike="noStrike" kern="1200" cap="all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аргументов командной строки</a:t>
            </a:r>
            <a:endParaRPr kumimoji="0" lang="ru-RU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57200" y="2852936"/>
            <a:ext cx="8686800" cy="3312368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179388"/>
            <a:r>
              <a:rPr lang="ru-RU" sz="2800" dirty="0" smtClean="0"/>
              <a:t>Вирус мог запускаться с аргументом "-</a:t>
            </a:r>
            <a:r>
              <a:rPr lang="ru-RU" sz="2800" dirty="0" err="1" smtClean="0"/>
              <a:t>р</a:t>
            </a:r>
            <a:r>
              <a:rPr lang="ru-RU" sz="2800" dirty="0" smtClean="0"/>
              <a:t> NNN", где NNN - десятичное число, которое является идентификатором породившего процесса. Впоследствии вирус использовал это число для удаления данного процесса с целью "заметания следов". </a:t>
            </a:r>
          </a:p>
          <a:p>
            <a:pPr marL="179388"/>
            <a:r>
              <a:rPr lang="ru-RU" sz="2800" dirty="0" smtClean="0"/>
              <a:t>Остальные аргументы командной строки являлись именами файлов, которые он пытался загрузить. Если не удавалось загрузить хотя бы один из них, вирус заканчивал работу. Если был задан аргумент "-</a:t>
            </a:r>
            <a:r>
              <a:rPr lang="ru-RU" sz="2800" dirty="0" err="1" smtClean="0"/>
              <a:t>р</a:t>
            </a:r>
            <a:r>
              <a:rPr lang="ru-RU" sz="2800" dirty="0" smtClean="0"/>
              <a:t> NNN", то он также стирал файлы и потом пытался уничтожить свой образ на диске.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6800" cy="841248"/>
          </a:xfrm>
        </p:spPr>
        <p:txBody>
          <a:bodyPr>
            <a:normAutofit/>
          </a:bodyPr>
          <a:lstStyle/>
          <a:p>
            <a:r>
              <a:rPr lang="ru-RU" sz="3200" b="1" i="1" dirty="0" smtClean="0"/>
              <a:t>Процедура </a:t>
            </a:r>
            <a:r>
              <a:rPr lang="en-US" sz="3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doit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620688"/>
            <a:ext cx="1036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Процедура </a:t>
            </a:r>
            <a:r>
              <a:rPr lang="ru-RU" sz="2000" dirty="0" err="1" smtClean="0"/>
              <a:t>doit</a:t>
            </a:r>
            <a:r>
              <a:rPr lang="ru-RU" sz="2000" dirty="0" smtClean="0"/>
              <a:t> состоит из двух частей - инициализации и основного цикла.</a:t>
            </a:r>
          </a:p>
          <a:p>
            <a:r>
              <a:rPr lang="ru-RU" sz="2000" dirty="0" smtClean="0"/>
              <a:t> </a:t>
            </a:r>
            <a:endParaRPr lang="ru-RU" sz="2000" dirty="0"/>
          </a:p>
        </p:txBody>
      </p:sp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1124744"/>
            <a:ext cx="5400601" cy="5656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364088" y="1875596"/>
            <a:ext cx="3779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Основной цикл </a:t>
            </a:r>
            <a:r>
              <a:rPr lang="ru-RU" sz="2000" dirty="0" err="1" smtClean="0"/>
              <a:t>doit</a:t>
            </a:r>
            <a:r>
              <a:rPr lang="ru-RU" sz="2000" dirty="0" smtClean="0"/>
              <a:t> содержал наиболее активные компоненты вируса. В нем вызывается процедура </a:t>
            </a:r>
            <a:r>
              <a:rPr lang="ru-RU" sz="2000" dirty="0" err="1" smtClean="0"/>
              <a:t>cracksome</a:t>
            </a:r>
            <a:r>
              <a:rPr lang="ru-RU" sz="2000" dirty="0" smtClean="0"/>
              <a:t>, пытающаяся найти компьютеры, в которые можно проникнуть. Далее, после </a:t>
            </a:r>
            <a:r>
              <a:rPr lang="ru-RU" sz="2000" dirty="0" err="1" smtClean="0"/>
              <a:t>ЗО-секундного</a:t>
            </a:r>
            <a:r>
              <a:rPr lang="ru-RU" sz="2000" dirty="0" smtClean="0"/>
              <a:t> ожидания, во время которого происходит попытка связаться с другими вирусами, вирус пытается проникнуть в другие машины.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Процедуры подбора пароля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340768"/>
            <a:ext cx="43204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/>
              <a:t>Cracksome</a:t>
            </a:r>
            <a:r>
              <a:rPr lang="ru-RU" sz="2000" dirty="0" smtClean="0"/>
              <a:t> - процедура, применяющая различные стратегии для проникновения в систему путем подбора паролей пользователей. Вирус последовательно пробует каждую стратегию. 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196752"/>
            <a:ext cx="3516688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ФАЗА 0</a:t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556792"/>
            <a:ext cx="24482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Это предварительный этап, на котором определяется список возможных мишеней атаки (имена и сетевые адреса компьютеров, имена и пароли пользователей). </a:t>
            </a:r>
            <a:r>
              <a:rPr lang="ru-RU" i="1" dirty="0" smtClean="0"/>
              <a:t> </a:t>
            </a:r>
          </a:p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5575" y="1340768"/>
            <a:ext cx="644842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38150"/>
            <a:ext cx="5715000" cy="641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ФАЗа</a:t>
            </a:r>
            <a:r>
              <a:rPr lang="ru-RU" dirty="0" smtClean="0"/>
              <a:t> 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Фаза 0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60674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Стратегия 1</a:t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36512" y="1124744"/>
            <a:ext cx="3331096" cy="4955381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Это самая простая стратегия, способная определить только примитивные пароли.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Тогда в качестве пароля предлагаются следующие варианты: </a:t>
            </a:r>
          </a:p>
          <a:p>
            <a:pPr marL="809625" indent="-90488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пароль вообще отсутствует; </a:t>
            </a:r>
          </a:p>
          <a:p>
            <a:pPr marL="809625" indent="-90488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в качестве пароля берется входное имя пользователя (</a:t>
            </a:r>
            <a:r>
              <a:rPr lang="ru-RU" dirty="0" err="1" smtClean="0">
                <a:solidFill>
                  <a:schemeClr val="tx1"/>
                </a:solidFill>
              </a:rPr>
              <a:t>user</a:t>
            </a:r>
            <a:r>
              <a:rPr lang="ru-RU" dirty="0" smtClean="0">
                <a:solidFill>
                  <a:schemeClr val="tx1"/>
                </a:solidFill>
              </a:rPr>
              <a:t>); </a:t>
            </a:r>
          </a:p>
          <a:p>
            <a:pPr marL="809625" indent="-90488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то же, но прочитанное справа налево (</a:t>
            </a:r>
            <a:r>
              <a:rPr lang="ru-RU" dirty="0" err="1" smtClean="0">
                <a:solidFill>
                  <a:schemeClr val="tx1"/>
                </a:solidFill>
              </a:rPr>
              <a:t>resu</a:t>
            </a:r>
            <a:r>
              <a:rPr lang="ru-RU" dirty="0" smtClean="0">
                <a:solidFill>
                  <a:schemeClr val="tx1"/>
                </a:solidFill>
              </a:rPr>
              <a:t>); </a:t>
            </a:r>
          </a:p>
          <a:p>
            <a:pPr marL="809625" indent="-90488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пароль представляет собой двойной повтор имени пользователя (</a:t>
            </a:r>
            <a:r>
              <a:rPr lang="ru-RU" dirty="0" err="1" smtClean="0">
                <a:solidFill>
                  <a:schemeClr val="tx1"/>
                </a:solidFill>
              </a:rPr>
              <a:t>useruser</a:t>
            </a:r>
            <a:r>
              <a:rPr lang="ru-RU" dirty="0" smtClean="0">
                <a:solidFill>
                  <a:schemeClr val="tx1"/>
                </a:solidFill>
              </a:rPr>
              <a:t>); </a:t>
            </a:r>
          </a:p>
          <a:p>
            <a:pPr marL="809625" indent="-90488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имя или фамилия пользователя (</a:t>
            </a:r>
            <a:r>
              <a:rPr lang="ru-RU" dirty="0" err="1" smtClean="0">
                <a:solidFill>
                  <a:schemeClr val="tx1"/>
                </a:solidFill>
              </a:rPr>
              <a:t>John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Smith</a:t>
            </a:r>
            <a:r>
              <a:rPr lang="ru-RU" dirty="0" smtClean="0">
                <a:solidFill>
                  <a:schemeClr val="tx1"/>
                </a:solidFill>
              </a:rPr>
              <a:t>); </a:t>
            </a:r>
          </a:p>
          <a:p>
            <a:pPr marL="809625" indent="-90488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то же, но в нижнем регистре (</a:t>
            </a:r>
            <a:r>
              <a:rPr lang="ru-RU" dirty="0" err="1" smtClean="0">
                <a:solidFill>
                  <a:schemeClr val="tx1"/>
                </a:solidFill>
              </a:rPr>
              <a:t>john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smith</a:t>
            </a:r>
            <a:r>
              <a:rPr lang="ru-RU" dirty="0" smtClean="0">
                <a:solidFill>
                  <a:schemeClr val="tx1"/>
                </a:solidFill>
              </a:rPr>
              <a:t>). </a:t>
            </a:r>
          </a:p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38525" y="713184"/>
            <a:ext cx="5705475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Стратегия 2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96752"/>
            <a:ext cx="34563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Стратегия 2 использует внутренний список из 432 возможных паролей, являющихся, с точки зрения автора вируса, наиболее подходящими кандидатами на эту роль. Список перемешивается в начале проверки для того, чтобы пароли подбирались в случайном порядке. </a:t>
            </a:r>
            <a:endParaRPr lang="ru-RU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196752"/>
            <a:ext cx="5409127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Стратегия 3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84784"/>
            <a:ext cx="28803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Эта стратегия использует для подбора пароля файл /</a:t>
            </a:r>
            <a:r>
              <a:rPr lang="ru-RU" sz="2000" dirty="0" err="1" smtClean="0"/>
              <a:t>usr</a:t>
            </a:r>
            <a:r>
              <a:rPr lang="ru-RU" sz="2000" dirty="0" smtClean="0"/>
              <a:t>/</a:t>
            </a:r>
            <a:r>
              <a:rPr lang="ru-RU" sz="2000" dirty="0" err="1" smtClean="0"/>
              <a:t>dict</a:t>
            </a:r>
            <a:r>
              <a:rPr lang="ru-RU" sz="2000" dirty="0" smtClean="0"/>
              <a:t>/</a:t>
            </a:r>
            <a:r>
              <a:rPr lang="ru-RU" sz="2000" dirty="0" err="1" smtClean="0"/>
              <a:t>words</a:t>
            </a:r>
            <a:r>
              <a:rPr lang="ru-RU" sz="2000" dirty="0" smtClean="0"/>
              <a:t>, содержащий около 24 000 слов.</a:t>
            </a:r>
          </a:p>
          <a:p>
            <a:endParaRPr lang="ru-RU" sz="2000" dirty="0" smtClean="0"/>
          </a:p>
          <a:p>
            <a:r>
              <a:rPr lang="ru-RU" sz="2000" dirty="0" smtClean="0"/>
              <a:t>Если слово начинается с прописной буквы, то проверяется и вариант со строчной буквой. </a:t>
            </a:r>
            <a:endParaRPr lang="ru-RU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7050" y="1268760"/>
            <a:ext cx="607695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Процедуры поиска удаленных машин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12776"/>
            <a:ext cx="40324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88900">
              <a:buFont typeface="Arial" pitchFamily="34" charset="0"/>
              <a:buChar char="•"/>
            </a:pPr>
            <a:r>
              <a:rPr lang="ru-RU" sz="2000" dirty="0" smtClean="0"/>
              <a:t>Это набор процедур с начинающимися на "</a:t>
            </a:r>
            <a:r>
              <a:rPr lang="ru-RU" sz="2000" dirty="0" err="1" smtClean="0"/>
              <a:t>h</a:t>
            </a:r>
            <a:r>
              <a:rPr lang="ru-RU" sz="2000" dirty="0" smtClean="0"/>
              <a:t>" именами, выполняющих задачу поиска имен и адресов удаленных машин. </a:t>
            </a:r>
          </a:p>
          <a:p>
            <a:pPr marL="179388" indent="-88900">
              <a:buFont typeface="Arial" pitchFamily="34" charset="0"/>
              <a:buChar char="•"/>
            </a:pPr>
            <a:r>
              <a:rPr lang="ru-RU" sz="2000" dirty="0" smtClean="0"/>
              <a:t>Все эти процедуры вызываются в главном цикле. Если первая процедура завершилась успешно, то остальные не вызываются. Каждая процедура возвращается после того, как она сумела атаковать одну машину. </a:t>
            </a:r>
            <a:endParaRPr lang="ru-RU" sz="2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00550" y="1412776"/>
            <a:ext cx="474345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304800" y="836712"/>
            <a:ext cx="4627240" cy="5472608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ru-RU" sz="3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В начале ноября 1988 года сеть была атакована так называемым сетевым червем, впоследствии получившим название "вирус Морриса" - по имени его создателя, студента Корнельского университета Роберта Морриса.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ru-RU" sz="3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Сетевым червем называют разновидность компьютерных вирусов, имеющих способность к самораспространению в локальной или глобальной компьютерной сети. Для этого червь должен обладать специфическими функциями: 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kumimoji="0" lang="ru-RU" sz="3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находить новые цели для атаки; 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kumimoji="0" lang="ru-RU" sz="3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проникать в них; 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kumimoji="0" lang="ru-RU" sz="3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передавать свой код на удаленную машину; 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kumimoji="0" lang="ru-RU" sz="3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запускать ее (получать управление); </a:t>
            </a:r>
          </a:p>
          <a:p>
            <a:pPr marL="800100" lvl="1" indent="-342900">
              <a:spcBef>
                <a:spcPct val="200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kumimoji="0" lang="ru-RU" sz="3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проверять на зараженность локальную или удаленную машину для предотвращения повторного заражения.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http://fun-space.ru/public/users/articles/20120625/a7d5ddde46b766eb18834b6bac4efbb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764704"/>
            <a:ext cx="3888432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68760"/>
            <a:ext cx="500404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88900">
              <a:buFont typeface="Arial" pitchFamily="34" charset="0"/>
              <a:buChar char="•"/>
            </a:pPr>
            <a:r>
              <a:rPr lang="ru-RU" dirty="0" smtClean="0"/>
              <a:t>Затем вызывается </a:t>
            </a:r>
            <a:r>
              <a:rPr lang="ru-RU" dirty="0" err="1" smtClean="0"/>
              <a:t>hi</a:t>
            </a:r>
            <a:r>
              <a:rPr lang="ru-RU" dirty="0" smtClean="0"/>
              <a:t>, которая пытается заразить удаленные машины, найденные </a:t>
            </a:r>
            <a:r>
              <a:rPr lang="ru-RU" dirty="0" err="1" smtClean="0"/>
              <a:t>cracksome</a:t>
            </a:r>
            <a:r>
              <a:rPr lang="ru-RU" dirty="0" smtClean="0"/>
              <a:t>.</a:t>
            </a:r>
          </a:p>
          <a:p>
            <a:pPr marL="179388" indent="-88900">
              <a:buFont typeface="Arial" pitchFamily="34" charset="0"/>
              <a:buChar char="•"/>
            </a:pPr>
            <a:r>
              <a:rPr lang="ru-RU" dirty="0" smtClean="0"/>
              <a:t> Если </a:t>
            </a:r>
            <a:r>
              <a:rPr lang="ru-RU" dirty="0" err="1" smtClean="0"/>
              <a:t>hi</a:t>
            </a:r>
            <a:r>
              <a:rPr lang="ru-RU" dirty="0" smtClean="0"/>
              <a:t> терпит неудачу, то вызывается </a:t>
            </a:r>
            <a:r>
              <a:rPr lang="ru-RU" dirty="0" err="1" smtClean="0"/>
              <a:t>ha</a:t>
            </a:r>
            <a:r>
              <a:rPr lang="ru-RU" dirty="0" smtClean="0"/>
              <a:t>, которая старается проникнуть в удаленную машину по случайно угаданному адресу связи.</a:t>
            </a:r>
          </a:p>
          <a:p>
            <a:pPr marL="179388" indent="-88900">
              <a:buFont typeface="Arial" pitchFamily="34" charset="0"/>
              <a:buChar char="•"/>
            </a:pPr>
            <a:r>
              <a:rPr lang="ru-RU" dirty="0" smtClean="0"/>
              <a:t>Это демонстрирует, что вирус предпочитал поражать сначала шлюзовые машины, а затем распространяться на присоединенные к ним сети, вместо того чтобы заражать машины, минуя шлюзы.</a:t>
            </a:r>
          </a:p>
          <a:p>
            <a:pPr marL="179388" indent="-88900">
              <a:buFont typeface="Arial" pitchFamily="34" charset="0"/>
              <a:buChar char="•"/>
            </a:pPr>
            <a:r>
              <a:rPr lang="ru-RU" dirty="0" smtClean="0"/>
              <a:t>Если </a:t>
            </a:r>
            <a:r>
              <a:rPr lang="ru-RU" dirty="0" err="1" smtClean="0"/>
              <a:t>hg</a:t>
            </a:r>
            <a:r>
              <a:rPr lang="ru-RU" dirty="0" smtClean="0"/>
              <a:t>, </a:t>
            </a:r>
            <a:r>
              <a:rPr lang="ru-RU" dirty="0" err="1" smtClean="0"/>
              <a:t>hi</a:t>
            </a:r>
            <a:r>
              <a:rPr lang="ru-RU" dirty="0" smtClean="0"/>
              <a:t> и </a:t>
            </a:r>
            <a:r>
              <a:rPr lang="ru-RU" dirty="0" err="1" smtClean="0"/>
              <a:t>ha</a:t>
            </a:r>
            <a:r>
              <a:rPr lang="ru-RU" dirty="0" smtClean="0"/>
              <a:t> терпят неудачу, то вызывается </a:t>
            </a:r>
            <a:r>
              <a:rPr lang="ru-RU" dirty="0" err="1" smtClean="0"/>
              <a:t>hi</a:t>
            </a:r>
            <a:r>
              <a:rPr lang="ru-RU" dirty="0" smtClean="0"/>
              <a:t>, которая похожа на </a:t>
            </a:r>
            <a:r>
              <a:rPr lang="ru-RU" dirty="0" err="1" smtClean="0"/>
              <a:t>ha</a:t>
            </a:r>
            <a:r>
              <a:rPr lang="ru-RU" dirty="0" smtClean="0"/>
              <a:t>, но подбирает адрес с помощью сетевого адреса текущей машины. Анализ кода этих процедур также свидетельствует о наличии ошибок. </a:t>
            </a:r>
            <a:endParaRPr lang="ru-RU" dirty="0"/>
          </a:p>
        </p:txBody>
      </p:sp>
      <p:pic>
        <p:nvPicPr>
          <p:cNvPr id="105474" name="Picture 2" descr="http://wiki.iteach.ru/images/5/5b/%d0%a1%d1%82%d1%80%d0%b0%d0%bd%d0%b8%d1%86%d0%b0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268760"/>
            <a:ext cx="3888432" cy="28740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Процедура </a:t>
            </a:r>
            <a:r>
              <a:rPr lang="en-US" i="1" dirty="0" smtClean="0"/>
              <a:t>l1.</a:t>
            </a:r>
            <a:r>
              <a:rPr lang="ru-RU" i="1" dirty="0" smtClean="0"/>
              <a:t>с - "абордажный крюк"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124744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indent="-90488">
              <a:buFont typeface="Arial" pitchFamily="34" charset="0"/>
              <a:buChar char="•"/>
            </a:pPr>
            <a:endParaRPr lang="ru-RU" dirty="0" smtClean="0"/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/>
              <a:t>Все процедуры атаки использовали эту короткую процедуру для пересылки основной части вируса.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/>
              <a:t>Далее она удаляет свой образ на диске.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/>
              <a:t>Затем она проверяет наличие трех аргументов (если их нет, то завершается), после чего закрывает все файловые дескрипторы и разветвляется на два процесса (если это не удается, она также завершается). Процесс-родитель завершается, не оставляя никаких связей с порожденным процессом.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/>
              <a:t>Далее процедура (процесс-потомок) создает TCP-соединение с заражаемой машиной по адресу, заданному в качестве первого аргумента, через порт, заданный вторым аргументом. Затем она пересылает на зараженную машину "магическое число", заданное третьим аргументом. Каждый аргумент стирается сразу после его использования. Далее стандартный ввод-вывод переназначается на канал связи с зараженной машиной.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/>
              <a:t>Следующий этап - считывается длина и имя каждого файла, составляющего вирус. Каждый файл пересылается с зараженной машины на текущую. При возникновении сбоев все файлы удаляются.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ru-RU" dirty="0" smtClean="0"/>
              <a:t>По окончании цикла пересылки файлов запускается </a:t>
            </a:r>
            <a:r>
              <a:rPr lang="ru-RU" dirty="0" err="1" smtClean="0"/>
              <a:t>Bourne</a:t>
            </a:r>
            <a:r>
              <a:rPr lang="ru-RU" dirty="0" smtClean="0"/>
              <a:t> </a:t>
            </a:r>
            <a:r>
              <a:rPr lang="ru-RU" dirty="0" err="1" smtClean="0"/>
              <a:t>Shell</a:t>
            </a:r>
            <a:r>
              <a:rPr lang="ru-RU" dirty="0" smtClean="0"/>
              <a:t> (sh), замещающий программу l1 и получающий команды с зараженной машины.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Материалы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484784"/>
            <a:ext cx="45365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http://bugtraq.ru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http://insidepro.com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http://myfriend-pc.ru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Червь Морриса инфицировал 6 200 компьютеров. Подсчитанные потери, хотя формально червь не наносил какого-либо ущерба данным в инфицированных хостах, были разделены на прямые и косвенные. </a:t>
            </a:r>
          </a:p>
          <a:p>
            <a:endParaRPr lang="ru-RU" sz="2000" dirty="0" smtClean="0"/>
          </a:p>
          <a:p>
            <a:r>
              <a:rPr lang="ru-RU" sz="2000" dirty="0" smtClean="0"/>
              <a:t>К прямым потерям относились: </a:t>
            </a:r>
          </a:p>
          <a:p>
            <a:pPr marL="630238" indent="-90488">
              <a:buFont typeface="Arial" pitchFamily="34" charset="0"/>
              <a:buChar char="•"/>
            </a:pPr>
            <a:r>
              <a:rPr lang="ru-RU" sz="2000" dirty="0" smtClean="0"/>
              <a:t>остановка, тестирование и перезагрузка 42 700 машин; </a:t>
            </a:r>
          </a:p>
          <a:p>
            <a:pPr marL="630238" indent="-90488">
              <a:buFont typeface="Arial" pitchFamily="34" charset="0"/>
              <a:buChar char="•"/>
            </a:pPr>
            <a:r>
              <a:rPr lang="ru-RU" sz="2000" dirty="0" smtClean="0"/>
              <a:t>идентификация червя, удаление, чистка памяти и восстановление работоспособности 6 200 машин; </a:t>
            </a:r>
          </a:p>
          <a:p>
            <a:pPr marL="630238" indent="-90488">
              <a:buFont typeface="Arial" pitchFamily="34" charset="0"/>
              <a:buChar char="•"/>
            </a:pPr>
            <a:r>
              <a:rPr lang="ru-RU" sz="2000" dirty="0" smtClean="0"/>
              <a:t>анализ кода червя, дизассемблирование и документирование; </a:t>
            </a:r>
          </a:p>
          <a:p>
            <a:pPr marL="630238" indent="-90488">
              <a:buFont typeface="Arial" pitchFamily="34" charset="0"/>
              <a:buChar char="•"/>
            </a:pPr>
            <a:r>
              <a:rPr lang="ru-RU" sz="2000" dirty="0" smtClean="0"/>
              <a:t>исправление UNIX-систем и тестирование. </a:t>
            </a:r>
          </a:p>
          <a:p>
            <a:pPr marL="630238" indent="-90488">
              <a:buFont typeface="Arial" pitchFamily="34" charset="0"/>
              <a:buChar char="•"/>
            </a:pPr>
            <a:endParaRPr lang="ru-RU" sz="2000" dirty="0" smtClean="0"/>
          </a:p>
          <a:p>
            <a:r>
              <a:rPr lang="ru-RU" sz="2000" b="1" dirty="0" smtClean="0"/>
              <a:t>Прямые потери были оценены более чем в 32 000 000 долларов США. </a:t>
            </a:r>
          </a:p>
          <a:p>
            <a:endParaRPr lang="ru-RU" sz="2000" b="1" dirty="0" smtClean="0"/>
          </a:p>
          <a:p>
            <a:r>
              <a:rPr lang="ru-RU" sz="2000" dirty="0" smtClean="0"/>
              <a:t>К косвенным потерям были отнесены: </a:t>
            </a:r>
          </a:p>
          <a:p>
            <a:pPr marL="630238" indent="-90488">
              <a:buFont typeface="Arial" pitchFamily="34" charset="0"/>
              <a:buChar char="•"/>
            </a:pPr>
            <a:r>
              <a:rPr lang="ru-RU" sz="2000" dirty="0" smtClean="0"/>
              <a:t>потери машинного времени в результате отсутствия доступа к сети; </a:t>
            </a:r>
          </a:p>
          <a:p>
            <a:pPr marL="630238" indent="-90488">
              <a:buFont typeface="Arial" pitchFamily="34" charset="0"/>
              <a:buChar char="•"/>
            </a:pPr>
            <a:r>
              <a:rPr lang="ru-RU" sz="2000" dirty="0" smtClean="0"/>
              <a:t>потери доступа пользователей к сети. </a:t>
            </a:r>
          </a:p>
          <a:p>
            <a:pPr marL="630238" indent="-90488"/>
            <a:endParaRPr lang="ru-RU" sz="2000" dirty="0" smtClean="0"/>
          </a:p>
          <a:p>
            <a:r>
              <a:rPr lang="ru-RU" sz="2000" b="1" dirty="0" smtClean="0"/>
              <a:t>Косвенные потери оценивались более чем в 66 000 000 долларов США. Общие затраты составили 98 253 260 долларов США. 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Действие червя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052736"/>
            <a:ext cx="52565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 сканировании компьютера червь определял, инфицирован ли уже компьютер или нет, и случайным образом выбирал, перезаписывать ли существующую копию, дабы обезопаситься от уловки с поддельной копией, внесённой системными администраторами.</a:t>
            </a:r>
          </a:p>
          <a:p>
            <a:r>
              <a:rPr lang="ru-RU" dirty="0" smtClean="0"/>
              <a:t>Незначительная логическая ошибка в коде программы привела к разрушительным последствиям. Компьютеры многократно заражались червём, и каждый дополнительный экземпляр замедлял работу компьютера до состояния отказа от обслуживания, подчистую исчерпывая ресурсы компьютера.</a:t>
            </a:r>
          </a:p>
          <a:p>
            <a:r>
              <a:rPr lang="ru-RU" dirty="0" smtClean="0"/>
              <a:t>Червь использовал также маскировку, дабы скрыть своё присутствие в компьютере: он удалял свой исполняемый файл, переименовывал свой процесс в sh и каждые три минуты ветвился.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98306" name="Picture 2" descr="Diskette con el gusano Morris Worm en el Museo de la Ciencia de Masachuss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268760"/>
            <a:ext cx="2857500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Стратегии вируса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4555232" cy="50405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Для проникновения в компьютеры вирус использовал как алгоритмы подбора пароля, так и уязвимости в различных коммуникационных программах, которые позволяли ему получать доступ без предъявления пароля.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8066" name="Picture 2" descr="http://shkolazhizni.ru/img/content/i113/113496_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95528" y="1124744"/>
            <a:ext cx="4032448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Маскировка  действий  вируса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839200" cy="518457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500" dirty="0" smtClean="0">
                <a:solidFill>
                  <a:schemeClr val="tx1"/>
                </a:solidFill>
              </a:rPr>
              <a:t>Для сокрытия своих действий вирус осуществлял ряд мер: </a:t>
            </a:r>
          </a:p>
          <a:p>
            <a:r>
              <a:rPr lang="ru-RU" sz="3500" dirty="0" smtClean="0">
                <a:solidFill>
                  <a:schemeClr val="tx1"/>
                </a:solidFill>
              </a:rPr>
              <a:t>Стирался список аргументов по окончании их обработки, поэтому команда </a:t>
            </a:r>
            <a:r>
              <a:rPr lang="ru-RU" sz="3500" dirty="0" err="1" smtClean="0">
                <a:solidFill>
                  <a:schemeClr val="tx1"/>
                </a:solidFill>
              </a:rPr>
              <a:t>ps</a:t>
            </a:r>
            <a:r>
              <a:rPr lang="ru-RU" sz="3500" dirty="0" smtClean="0">
                <a:solidFill>
                  <a:schemeClr val="tx1"/>
                </a:solidFill>
              </a:rPr>
              <a:t> не могла показать, каким образом были вызваны вирусные программы. </a:t>
            </a:r>
          </a:p>
          <a:p>
            <a:r>
              <a:rPr lang="ru-RU" sz="3500" dirty="0" smtClean="0">
                <a:solidFill>
                  <a:schemeClr val="tx1"/>
                </a:solidFill>
              </a:rPr>
              <a:t>Исполняемые файлы вируса после своего запуска немедленно уничтожались, и нельзя было понять, откуда появился процесс. Если зараженная машина перезагружалась во время исполнения вируса, то специальная программа автоматически восстанавливала файл после перезагрузки. </a:t>
            </a:r>
          </a:p>
          <a:p>
            <a:r>
              <a:rPr lang="ru-RU" sz="3500" dirty="0" smtClean="0">
                <a:solidFill>
                  <a:schemeClr val="tx1"/>
                </a:solidFill>
              </a:rPr>
              <a:t>Размер аварийного дампа устанавливался равным нулю. Если программа аварийно завершалась, то она не оставляла после себя никаких следов. Также отключались сообщения об ошибках. </a:t>
            </a:r>
          </a:p>
          <a:p>
            <a:r>
              <a:rPr lang="ru-RU" sz="3500" dirty="0" smtClean="0">
                <a:solidFill>
                  <a:schemeClr val="tx1"/>
                </a:solidFill>
              </a:rPr>
              <a:t>Вирус был скомпилирован под именем sh, такое же имя использовалось командным интерпретатором </a:t>
            </a:r>
            <a:r>
              <a:rPr lang="ru-RU" sz="3500" dirty="0" err="1" smtClean="0">
                <a:solidFill>
                  <a:schemeClr val="tx1"/>
                </a:solidFill>
              </a:rPr>
              <a:t>Bourne</a:t>
            </a:r>
            <a:r>
              <a:rPr lang="ru-RU" sz="3500" dirty="0" smtClean="0">
                <a:solidFill>
                  <a:schemeClr val="tx1"/>
                </a:solidFill>
              </a:rPr>
              <a:t> </a:t>
            </a:r>
            <a:r>
              <a:rPr lang="ru-RU" sz="3500" dirty="0" err="1" smtClean="0">
                <a:solidFill>
                  <a:schemeClr val="tx1"/>
                </a:solidFill>
              </a:rPr>
              <a:t>Shell</a:t>
            </a:r>
            <a:r>
              <a:rPr lang="ru-RU" sz="3500" dirty="0" smtClean="0">
                <a:solidFill>
                  <a:schemeClr val="tx1"/>
                </a:solidFill>
              </a:rPr>
              <a:t>, часто применяемым в командных файлах. Даже старательный администратор системы не замечал увеличения числа интерпретаторов, функционирующих в системе, или не придавал этому значения. </a:t>
            </a:r>
          </a:p>
          <a:p>
            <a:r>
              <a:rPr lang="ru-RU" sz="3500" dirty="0" smtClean="0">
                <a:solidFill>
                  <a:schemeClr val="tx1"/>
                </a:solidFill>
              </a:rPr>
              <a:t>Вирус размножался, разветвляясь на два процесса (родитель и потомок), примерно каждые три минуты. Процесс-родитель после этого завершался, а процесс-потомок продолжал работать. Происходил эффект "обновления", так как для нового процесса учет используемых ресурсов начинался с нуля. Кроме того, эта мера затрудняла обнаружение вируса.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Ошибки в коде вируса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4699248" cy="4755158"/>
          </a:xfrm>
        </p:spPr>
        <p:txBody>
          <a:bodyPr>
            <a:normAutofit fontScale="85000" lnSpcReduction="10000"/>
          </a:bodyPr>
          <a:lstStyle/>
          <a:p>
            <a:pPr indent="17463">
              <a:buNone/>
            </a:pPr>
            <a:r>
              <a:rPr lang="ru-RU" dirty="0" smtClean="0">
                <a:solidFill>
                  <a:schemeClr val="tx1"/>
                </a:solidFill>
              </a:rPr>
              <a:t>Вирус содержал некоторое количество ошибок - от очень тонких и почти не влияющих на его работу, до грубых и неуклюжих, например:</a:t>
            </a:r>
          </a:p>
          <a:p>
            <a:pPr marL="900113" indent="-269875"/>
            <a:r>
              <a:rPr lang="ru-RU" dirty="0" smtClean="0">
                <a:solidFill>
                  <a:schemeClr val="tx1"/>
                </a:solidFill>
              </a:rPr>
              <a:t>Предотвращение повторного заражения.</a:t>
            </a:r>
          </a:p>
          <a:p>
            <a:pPr marL="900113" indent="-269875"/>
            <a:r>
              <a:rPr lang="ru-RU" dirty="0" smtClean="0">
                <a:solidFill>
                  <a:schemeClr val="tx1"/>
                </a:solidFill>
              </a:rPr>
              <a:t>Использование эвристического подхода для определения целей</a:t>
            </a:r>
          </a:p>
          <a:p>
            <a:pPr indent="17463">
              <a:buNone/>
            </a:pPr>
            <a:endParaRPr lang="ru-RU" dirty="0" smtClean="0"/>
          </a:p>
          <a:p>
            <a:pPr indent="17463"/>
            <a:endParaRPr lang="ru-RU" dirty="0"/>
          </a:p>
        </p:txBody>
      </p:sp>
      <p:pic>
        <p:nvPicPr>
          <p:cNvPr id="96258" name="Picture 2" descr="http://www.cleanpcguide.com/wp-content/uploads/2013/01/TrojanDownloaderWin32Vorloma.A-300x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628800"/>
            <a:ext cx="3563888" cy="2375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/>
              <a:t>Неиспользованные возможности вируса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Вирус не использовал некоторые очевидные возможности: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 поиске списка мишеней атаки он не задействовал службу DNS, чтобы найти имена машин, подключенных к сети. Эта информация обычно включает также тип машины и ОС, что ограничивает список целей.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Вирус заражал компьютеры двух типов - VAX и Sun, поэтому пересылались двоичные коды для каждой архитектуры, оба запускались, но исполняться мог только один. В компьютерах других архитектур программы не могли функционировать, хотя и поглощали системные ресурсы в момент компиляции. Он не атаковал последовательно оба типа машин. Если VAX-атака терпела неудачу, он мог бы предпринять Sun-атаку, но не делал этого.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Он не пытался найти привилегированных пользователей на локальной машине.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Мария\Desktop\Без имени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819150"/>
            <a:ext cx="7038975" cy="6038850"/>
          </a:xfrm>
          <a:prstGeom prst="rect">
            <a:avLst/>
          </a:prstGeom>
          <a:noFill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304800" y="116632"/>
            <a:ext cx="86868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Структура вируса</a:t>
            </a:r>
            <a:endParaRPr kumimoji="0" lang="ru-RU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217</TotalTime>
  <Words>1439</Words>
  <Application>Microsoft Office PowerPoint</Application>
  <PresentationFormat>Экран (4:3)</PresentationFormat>
  <Paragraphs>99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Трек</vt:lpstr>
      <vt:lpstr>Презентация вирусной программы Червь Морриса </vt:lpstr>
      <vt:lpstr>Слайд 2</vt:lpstr>
      <vt:lpstr>Слайд 3</vt:lpstr>
      <vt:lpstr>Действие червя </vt:lpstr>
      <vt:lpstr>Стратегии вируса </vt:lpstr>
      <vt:lpstr>Маскировка  действий  вируса</vt:lpstr>
      <vt:lpstr>Ошибки в коде вируса</vt:lpstr>
      <vt:lpstr>Неиспользованные возможности вируса</vt:lpstr>
      <vt:lpstr>Слайд 9</vt:lpstr>
      <vt:lpstr>Имена</vt:lpstr>
      <vt:lpstr>Процедура doit</vt:lpstr>
      <vt:lpstr>Процедуры подбора пароля</vt:lpstr>
      <vt:lpstr>ФАЗА 0 </vt:lpstr>
      <vt:lpstr>ФАЗа 0</vt:lpstr>
      <vt:lpstr>Фаза 0</vt:lpstr>
      <vt:lpstr>Стратегия 1 </vt:lpstr>
      <vt:lpstr>Стратегия 2</vt:lpstr>
      <vt:lpstr>Стратегия 3</vt:lpstr>
      <vt:lpstr>Процедуры поиска удаленных машин</vt:lpstr>
      <vt:lpstr>Слайд 20</vt:lpstr>
      <vt:lpstr>Процедура l1.с - "абордажный крюк"</vt:lpstr>
      <vt:lpstr>Материалы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Червь Морриса</dc:title>
  <dc:creator>Мария</dc:creator>
  <cp:lastModifiedBy>krasov</cp:lastModifiedBy>
  <cp:revision>69</cp:revision>
  <dcterms:created xsi:type="dcterms:W3CDTF">2013-05-11T15:05:34Z</dcterms:created>
  <dcterms:modified xsi:type="dcterms:W3CDTF">2013-05-24T08:35:50Z</dcterms:modified>
</cp:coreProperties>
</file>